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9" r:id="rId2"/>
    <p:sldId id="256" r:id="rId3"/>
    <p:sldId id="260" r:id="rId4"/>
    <p:sldId id="261" r:id="rId5"/>
    <p:sldId id="262" r:id="rId6"/>
    <p:sldId id="263" r:id="rId7"/>
    <p:sldId id="264" r:id="rId8"/>
    <p:sldId id="265" r:id="rId9"/>
    <p:sldId id="266" r:id="rId10"/>
    <p:sldId id="270" r:id="rId11"/>
    <p:sldId id="273" r:id="rId12"/>
    <p:sldId id="274" r:id="rId13"/>
    <p:sldId id="258" r:id="rId14"/>
    <p:sldId id="257" r:id="rId15"/>
    <p:sldId id="271" r:id="rId16"/>
    <p:sldId id="272" r:id="rId17"/>
    <p:sldId id="268"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624" autoAdjust="0"/>
  </p:normalViewPr>
  <p:slideViewPr>
    <p:cSldViewPr>
      <p:cViewPr varScale="1">
        <p:scale>
          <a:sx n="69" d="100"/>
          <a:sy n="69" d="100"/>
        </p:scale>
        <p:origin x="-1380" y="-102"/>
      </p:cViewPr>
      <p:guideLst>
        <p:guide orient="horz" pos="2160"/>
        <p:guide pos="2880"/>
      </p:guideLst>
    </p:cSldViewPr>
  </p:slideViewPr>
  <p:outlineViewPr>
    <p:cViewPr>
      <p:scale>
        <a:sx n="33" d="100"/>
        <a:sy n="33" d="100"/>
      </p:scale>
      <p:origin x="0" y="51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ser>
          <c:idx val="0"/>
          <c:order val="0"/>
          <c:tx>
            <c:strRef>
              <c:f>Лист1!$B$1</c:f>
              <c:strCache>
                <c:ptCount val="1"/>
                <c:pt idx="0">
                  <c:v>До реализации проекта</c:v>
                </c:pt>
              </c:strCache>
            </c:strRef>
          </c:tx>
          <c:spPr>
            <a:gradFill rotWithShape="1">
              <a:gsLst>
                <a:gs pos="0">
                  <a:schemeClr val="accent1">
                    <a:tint val="74000"/>
                  </a:schemeClr>
                </a:gs>
                <a:gs pos="49000">
                  <a:schemeClr val="accent1">
                    <a:tint val="96000"/>
                    <a:shade val="84000"/>
                    <a:satMod val="110000"/>
                  </a:schemeClr>
                </a:gs>
                <a:gs pos="49100">
                  <a:schemeClr val="accent1">
                    <a:shade val="55000"/>
                    <a:satMod val="150000"/>
                  </a:schemeClr>
                </a:gs>
                <a:gs pos="92000">
                  <a:schemeClr val="accent1">
                    <a:tint val="98000"/>
                    <a:shade val="90000"/>
                    <a:satMod val="128000"/>
                  </a:schemeClr>
                </a:gs>
                <a:gs pos="100000">
                  <a:schemeClr val="accent1">
                    <a:tint val="90000"/>
                    <a:shade val="97000"/>
                    <a:satMod val="128000"/>
                  </a:schemeClr>
                </a:gs>
              </a:gsLst>
              <a:lin ang="5400000" scaled="1"/>
            </a:gradFill>
            <a:ln>
              <a:noFill/>
            </a:ln>
            <a:effectLst>
              <a:outerShdw blurRad="39000" dist="25400" dir="5400000" rotWithShape="0">
                <a:scrgbClr r="0" g="0" b="0">
                  <a:shade val="33000"/>
                  <a:alpha val="83000"/>
                </a:scrgbClr>
              </a:outerShdw>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10000"/>
                      </a:schemeClr>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Лист1!$A$2:$A$6</c:f>
              <c:strCache>
                <c:ptCount val="5"/>
                <c:pt idx="0">
                  <c:v>Уровень интересса к творчеству Г. Тукая</c:v>
                </c:pt>
                <c:pt idx="1">
                  <c:v>Уровень культуры семейного досуга</c:v>
                </c:pt>
                <c:pt idx="2">
                  <c:v>Уровень вовлеченности родителей в активную творческую деятельность</c:v>
                </c:pt>
                <c:pt idx="3">
                  <c:v>Уровень патриотизма национального самопознания</c:v>
                </c:pt>
                <c:pt idx="4">
                  <c:v>Уровень интереса к творчеству людей родного края</c:v>
                </c:pt>
              </c:strCache>
            </c:strRef>
          </c:cat>
          <c:val>
            <c:numRef>
              <c:f>Лист1!$B$2:$B$6</c:f>
              <c:numCache>
                <c:formatCode>General</c:formatCode>
                <c:ptCount val="5"/>
                <c:pt idx="0">
                  <c:v>34</c:v>
                </c:pt>
                <c:pt idx="1">
                  <c:v>52</c:v>
                </c:pt>
                <c:pt idx="2">
                  <c:v>39</c:v>
                </c:pt>
                <c:pt idx="3">
                  <c:v>35</c:v>
                </c:pt>
                <c:pt idx="4">
                  <c:v>32</c:v>
                </c:pt>
              </c:numCache>
            </c:numRef>
          </c:val>
          <c:extLst xmlns:c16r2="http://schemas.microsoft.com/office/drawing/2015/06/chart">
            <c:ext xmlns:c16="http://schemas.microsoft.com/office/drawing/2014/chart" uri="{C3380CC4-5D6E-409C-BE32-E72D297353CC}">
              <c16:uniqueId val="{00000000-B61D-4829-98C0-A1AE2A1E76A2}"/>
            </c:ext>
          </c:extLst>
        </c:ser>
        <c:ser>
          <c:idx val="1"/>
          <c:order val="1"/>
          <c:tx>
            <c:strRef>
              <c:f>Лист1!$C$1</c:f>
              <c:strCache>
                <c:ptCount val="1"/>
                <c:pt idx="0">
                  <c:v>После реализации проекта</c:v>
                </c:pt>
              </c:strCache>
            </c:strRef>
          </c:tx>
          <c:spPr>
            <a:gradFill rotWithShape="1">
              <a:gsLst>
                <a:gs pos="0">
                  <a:schemeClr val="accent2">
                    <a:tint val="74000"/>
                  </a:schemeClr>
                </a:gs>
                <a:gs pos="49000">
                  <a:schemeClr val="accent2">
                    <a:tint val="96000"/>
                    <a:shade val="84000"/>
                    <a:satMod val="110000"/>
                  </a:schemeClr>
                </a:gs>
                <a:gs pos="49100">
                  <a:schemeClr val="accent2">
                    <a:shade val="55000"/>
                    <a:satMod val="150000"/>
                  </a:schemeClr>
                </a:gs>
                <a:gs pos="92000">
                  <a:schemeClr val="accent2">
                    <a:tint val="98000"/>
                    <a:shade val="90000"/>
                    <a:satMod val="128000"/>
                  </a:schemeClr>
                </a:gs>
                <a:gs pos="100000">
                  <a:schemeClr val="accent2">
                    <a:tint val="90000"/>
                    <a:shade val="97000"/>
                    <a:satMod val="128000"/>
                  </a:schemeClr>
                </a:gs>
              </a:gsLst>
              <a:lin ang="5400000" scaled="1"/>
            </a:gradFill>
            <a:ln>
              <a:noFill/>
            </a:ln>
            <a:effectLst>
              <a:outerShdw blurRad="39000" dist="25400" dir="5400000" rotWithShape="0">
                <a:scrgbClr r="0" g="0" b="0">
                  <a:shade val="33000"/>
                  <a:alpha val="83000"/>
                </a:scrgbClr>
              </a:outerShdw>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10000"/>
                      </a:schemeClr>
                    </a:solidFill>
                    <a:latin typeface="+mn-lt"/>
                    <a:ea typeface="+mn-ea"/>
                    <a:cs typeface="+mn-cs"/>
                  </a:defRPr>
                </a:pPr>
                <a:endParaRPr lang="ru-RU"/>
              </a:p>
            </c:txPr>
            <c:dLblPos val="outEnd"/>
            <c:showVal val="1"/>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Лист1!$A$2:$A$6</c:f>
              <c:strCache>
                <c:ptCount val="5"/>
                <c:pt idx="0">
                  <c:v>Уровень интересса к творчеству Г. Тукая</c:v>
                </c:pt>
                <c:pt idx="1">
                  <c:v>Уровень культуры семейного досуга</c:v>
                </c:pt>
                <c:pt idx="2">
                  <c:v>Уровень вовлеченности родителей в активную творческую деятельность</c:v>
                </c:pt>
                <c:pt idx="3">
                  <c:v>Уровень патриотизма национального самопознания</c:v>
                </c:pt>
                <c:pt idx="4">
                  <c:v>Уровень интереса к творчеству людей родного края</c:v>
                </c:pt>
              </c:strCache>
            </c:strRef>
          </c:cat>
          <c:val>
            <c:numRef>
              <c:f>Лист1!$C$2:$C$6</c:f>
              <c:numCache>
                <c:formatCode>General</c:formatCode>
                <c:ptCount val="5"/>
                <c:pt idx="0">
                  <c:v>92</c:v>
                </c:pt>
                <c:pt idx="1">
                  <c:v>95</c:v>
                </c:pt>
                <c:pt idx="2">
                  <c:v>63</c:v>
                </c:pt>
                <c:pt idx="3">
                  <c:v>59</c:v>
                </c:pt>
                <c:pt idx="4">
                  <c:v>61</c:v>
                </c:pt>
              </c:numCache>
            </c:numRef>
          </c:val>
          <c:extLst xmlns:c16r2="http://schemas.microsoft.com/office/drawing/2015/06/chart">
            <c:ext xmlns:c16="http://schemas.microsoft.com/office/drawing/2014/chart" uri="{C3380CC4-5D6E-409C-BE32-E72D297353CC}">
              <c16:uniqueId val="{00000001-B61D-4829-98C0-A1AE2A1E76A2}"/>
            </c:ext>
          </c:extLst>
        </c:ser>
        <c:dLbls>
          <c:showVal val="1"/>
        </c:dLbls>
        <c:gapWidth val="100"/>
        <c:overlap val="-24"/>
        <c:axId val="87608704"/>
        <c:axId val="87610496"/>
      </c:barChart>
      <c:catAx>
        <c:axId val="87608704"/>
        <c:scaling>
          <c:orientation val="minMax"/>
        </c:scaling>
        <c:axPos val="b"/>
        <c:numFmt formatCode="General" sourceLinked="1"/>
        <c:maj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lumMod val="10000"/>
                  </a:schemeClr>
                </a:solidFill>
                <a:latin typeface="+mn-lt"/>
                <a:ea typeface="+mn-ea"/>
                <a:cs typeface="+mn-cs"/>
              </a:defRPr>
            </a:pPr>
            <a:endParaRPr lang="ru-RU"/>
          </a:p>
        </c:txPr>
        <c:crossAx val="87610496"/>
        <c:crosses val="autoZero"/>
        <c:auto val="1"/>
        <c:lblAlgn val="ctr"/>
        <c:lblOffset val="100"/>
      </c:catAx>
      <c:valAx>
        <c:axId val="87610496"/>
        <c:scaling>
          <c:orientation val="minMax"/>
        </c:scaling>
        <c:axPos val="l"/>
        <c:majorGridlines>
          <c:spPr>
            <a:ln w="9525" cap="flat" cmpd="sng" algn="ctr">
              <a:solidFill>
                <a:schemeClr val="tx2">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lumMod val="10000"/>
                  </a:schemeClr>
                </a:solidFill>
                <a:latin typeface="+mn-lt"/>
                <a:ea typeface="+mn-ea"/>
                <a:cs typeface="+mn-cs"/>
              </a:defRPr>
            </a:pPr>
            <a:endParaRPr lang="ru-RU"/>
          </a:p>
        </c:txPr>
        <c:crossAx val="87608704"/>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bg2">
                  <a:lumMod val="10000"/>
                </a:schemeClr>
              </a:solidFill>
              <a:latin typeface="+mn-lt"/>
              <a:ea typeface="+mn-ea"/>
              <a:cs typeface="+mn-cs"/>
            </a:defRPr>
          </a:pPr>
          <a:endParaRPr lang="ru-RU"/>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847E4D63-CFE2-483A-880F-04961AEB14D2}" type="datetimeFigureOut">
              <a:rPr lang="ru-RU" smtClean="0"/>
              <a:pPr/>
              <a:t>08.06.2026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B761009-B9A5-44DD-8C14-1CC76A6C7812}"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47E4D63-CFE2-483A-880F-04961AEB14D2}" type="datetimeFigureOut">
              <a:rPr lang="ru-RU" smtClean="0"/>
              <a:pPr/>
              <a:t>08.06.2026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761009-B9A5-44DD-8C14-1CC76A6C781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847E4D63-CFE2-483A-880F-04961AEB14D2}" type="datetimeFigureOut">
              <a:rPr lang="ru-RU" smtClean="0"/>
              <a:pPr/>
              <a:t>08.06.2026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B761009-B9A5-44DD-8C14-1CC76A6C781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47E4D63-CFE2-483A-880F-04961AEB14D2}" type="datetimeFigureOut">
              <a:rPr lang="ru-RU" smtClean="0"/>
              <a:pPr/>
              <a:t>08.06.2026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761009-B9A5-44DD-8C14-1CC76A6C781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847E4D63-CFE2-483A-880F-04961AEB14D2}" type="datetimeFigureOut">
              <a:rPr lang="ru-RU" smtClean="0"/>
              <a:pPr/>
              <a:t>08.06.2026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9B761009-B9A5-44DD-8C14-1CC76A6C7812}"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47E4D63-CFE2-483A-880F-04961AEB14D2}" type="datetimeFigureOut">
              <a:rPr lang="ru-RU" smtClean="0"/>
              <a:pPr/>
              <a:t>08.06.2026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761009-B9A5-44DD-8C14-1CC76A6C781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47E4D63-CFE2-483A-880F-04961AEB14D2}" type="datetimeFigureOut">
              <a:rPr lang="ru-RU" smtClean="0"/>
              <a:pPr/>
              <a:t>08.06.2026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B761009-B9A5-44DD-8C14-1CC76A6C781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47E4D63-CFE2-483A-880F-04961AEB14D2}" type="datetimeFigureOut">
              <a:rPr lang="ru-RU" smtClean="0"/>
              <a:pPr/>
              <a:t>08.06.2026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B761009-B9A5-44DD-8C14-1CC76A6C781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847E4D63-CFE2-483A-880F-04961AEB14D2}" type="datetimeFigureOut">
              <a:rPr lang="ru-RU" smtClean="0"/>
              <a:pPr/>
              <a:t>08.06.2026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9B761009-B9A5-44DD-8C14-1CC76A6C781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47E4D63-CFE2-483A-880F-04961AEB14D2}" type="datetimeFigureOut">
              <a:rPr lang="ru-RU" smtClean="0"/>
              <a:pPr/>
              <a:t>08.06.2026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761009-B9A5-44DD-8C14-1CC76A6C781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847E4D63-CFE2-483A-880F-04961AEB14D2}" type="datetimeFigureOut">
              <a:rPr lang="ru-RU" smtClean="0"/>
              <a:pPr/>
              <a:t>08.06.2026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761009-B9A5-44DD-8C14-1CC76A6C7812}"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847E4D63-CFE2-483A-880F-04961AEB14D2}" type="datetimeFigureOut">
              <a:rPr lang="ru-RU" smtClean="0"/>
              <a:pPr/>
              <a:t>08.06.2026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B761009-B9A5-44DD-8C14-1CC76A6C781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«Тукай в детских сердцах»</a:t>
            </a:r>
            <a:br>
              <a:rPr lang="ru-RU" dirty="0" smtClean="0"/>
            </a:br>
            <a:r>
              <a:rPr lang="ru-RU" dirty="0" smtClean="0"/>
              <a:t>________________</a:t>
            </a:r>
            <a:endParaRPr lang="ru-RU" dirty="0"/>
          </a:p>
        </p:txBody>
      </p:sp>
      <p:sp>
        <p:nvSpPr>
          <p:cNvPr id="3" name="Подзаголовок 2"/>
          <p:cNvSpPr>
            <a:spLocks noGrp="1"/>
          </p:cNvSpPr>
          <p:nvPr>
            <p:ph type="subTitle" idx="1"/>
          </p:nvPr>
        </p:nvSpPr>
        <p:spPr/>
        <p:txBody>
          <a:bodyPr>
            <a:noAutofit/>
          </a:bodyPr>
          <a:lstStyle/>
          <a:p>
            <a:r>
              <a:rPr lang="ru-RU" sz="1800" dirty="0" err="1" smtClean="0"/>
              <a:t>Заляева</a:t>
            </a:r>
            <a:r>
              <a:rPr lang="ru-RU" sz="1800" dirty="0" smtClean="0"/>
              <a:t> Резеда Рашидовна,</a:t>
            </a:r>
          </a:p>
          <a:p>
            <a:r>
              <a:rPr lang="ru-RU" sz="1800" dirty="0" err="1" smtClean="0"/>
              <a:t>Забирова</a:t>
            </a:r>
            <a:r>
              <a:rPr lang="ru-RU" sz="1800" dirty="0" smtClean="0"/>
              <a:t> Татьяна Алексеевна</a:t>
            </a:r>
          </a:p>
          <a:p>
            <a:r>
              <a:rPr lang="ru-RU" sz="1800" dirty="0" smtClean="0"/>
              <a:t>Педагоги дополнительного образования высшей квалификационной категории</a:t>
            </a:r>
          </a:p>
          <a:p>
            <a:r>
              <a:rPr lang="ru-RU" sz="1800" dirty="0" smtClean="0"/>
              <a:t>МБУДО «Центр дополнительного образования детей «Заречье» Кировского района г. Казани </a:t>
            </a:r>
            <a:endParaRPr lang="ru-RU"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955" y="18331"/>
            <a:ext cx="7242048" cy="1143000"/>
          </a:xfrm>
        </p:spPr>
        <p:txBody>
          <a:bodyPr>
            <a:normAutofit/>
          </a:bodyPr>
          <a:lstStyle/>
          <a:p>
            <a:r>
              <a:rPr lang="ru-RU" sz="2400" dirty="0">
                <a:solidFill>
                  <a:schemeClr val="bg2">
                    <a:lumMod val="25000"/>
                  </a:schemeClr>
                </a:solidFill>
              </a:rPr>
              <a:t>Запланированные результаты эффективности проекта</a:t>
            </a:r>
            <a:endParaRPr lang="ru-RU" sz="2400" dirty="0"/>
          </a:p>
        </p:txBody>
      </p:sp>
      <p:graphicFrame>
        <p:nvGraphicFramePr>
          <p:cNvPr id="3" name="Диаграмма 2">
            <a:extLst>
              <a:ext uri="{FF2B5EF4-FFF2-40B4-BE49-F238E27FC236}">
                <a16:creationId xmlns="" xmlns:a16="http://schemas.microsoft.com/office/drawing/2014/main" id="{82288A67-050B-D069-8FC9-9AADED228C35}"/>
              </a:ext>
            </a:extLst>
          </p:cNvPr>
          <p:cNvGraphicFramePr/>
          <p:nvPr>
            <p:extLst>
              <p:ext uri="{D42A27DB-BD31-4B8C-83A1-F6EECF244321}">
                <p14:modId xmlns="" xmlns:p14="http://schemas.microsoft.com/office/powerpoint/2010/main" val="716288082"/>
              </p:ext>
            </p:extLst>
          </p:nvPr>
        </p:nvGraphicFramePr>
        <p:xfrm>
          <a:off x="-28997" y="1448883"/>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098" name="Picture 2" descr="оперный 3"/>
          <p:cNvPicPr>
            <a:picLocks noChangeAspect="1" noChangeArrowheads="1"/>
          </p:cNvPicPr>
          <p:nvPr/>
        </p:nvPicPr>
        <p:blipFill>
          <a:blip r:embed="rId2" cstate="print"/>
          <a:srcRect/>
          <a:stretch>
            <a:fillRect/>
          </a:stretch>
        </p:blipFill>
        <p:spPr bwMode="auto">
          <a:xfrm>
            <a:off x="297655" y="548680"/>
            <a:ext cx="4446249" cy="3348829"/>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5057300" y="1700808"/>
            <a:ext cx="3866533" cy="4894817"/>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p:cNvPicPr>
            <a:picLocks noChangeAspect="1" noChangeArrowheads="1"/>
          </p:cNvPicPr>
          <p:nvPr/>
        </p:nvPicPr>
        <p:blipFill>
          <a:blip r:embed="rId2" cstate="print"/>
          <a:srcRect/>
          <a:stretch>
            <a:fillRect/>
          </a:stretch>
        </p:blipFill>
        <p:spPr bwMode="auto">
          <a:xfrm>
            <a:off x="755576" y="260648"/>
            <a:ext cx="4468130" cy="2914959"/>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cstate="print"/>
          <a:srcRect/>
          <a:stretch>
            <a:fillRect/>
          </a:stretch>
        </p:blipFill>
        <p:spPr bwMode="auto">
          <a:xfrm>
            <a:off x="4427984" y="3392996"/>
            <a:ext cx="4320480" cy="324036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403648" y="476672"/>
            <a:ext cx="5105400" cy="2868168"/>
          </a:xfrm>
        </p:spPr>
        <p:txBody>
          <a:bodyPr/>
          <a:lstStyle/>
          <a:p>
            <a:r>
              <a:rPr lang="ru-RU" dirty="0" smtClean="0"/>
              <a:t>Целевая аудитория</a:t>
            </a:r>
            <a:endParaRPr lang="ru-RU" dirty="0"/>
          </a:p>
        </p:txBody>
      </p:sp>
      <p:sp>
        <p:nvSpPr>
          <p:cNvPr id="5" name="Подзаголовок 4"/>
          <p:cNvSpPr>
            <a:spLocks noGrp="1"/>
          </p:cNvSpPr>
          <p:nvPr>
            <p:ph type="subTitle" idx="1"/>
          </p:nvPr>
        </p:nvSpPr>
        <p:spPr>
          <a:xfrm>
            <a:off x="-756592" y="476672"/>
            <a:ext cx="8361716" cy="2160240"/>
          </a:xfrm>
        </p:spPr>
        <p:txBody>
          <a:bodyPr>
            <a:normAutofit/>
          </a:bodyPr>
          <a:lstStyle/>
          <a:p>
            <a:r>
              <a:rPr lang="ru-RU" sz="2800" b="1" dirty="0" smtClean="0"/>
              <a:t>РАБОТЫ УЧАЩИХСЯ</a:t>
            </a:r>
            <a:endParaRPr lang="ru-RU" sz="2800" b="1" dirty="0"/>
          </a:p>
        </p:txBody>
      </p:sp>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11560" y="1052736"/>
            <a:ext cx="7776864" cy="54680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354442" y="404664"/>
            <a:ext cx="4673942" cy="2160240"/>
          </a:xfrm>
        </p:spPr>
        <p:txBody>
          <a:bodyPr>
            <a:normAutofit/>
          </a:bodyPr>
          <a:lstStyle/>
          <a:p>
            <a:r>
              <a:rPr lang="ru-RU" sz="2800" b="1" dirty="0" smtClean="0"/>
              <a:t>РАБОТЫ УЧАЩИХСЯ</a:t>
            </a:r>
            <a:endParaRPr lang="ru-RU" sz="2800" b="1"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11560" y="980728"/>
            <a:ext cx="7786656" cy="54726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некрасова вика"/>
          <p:cNvPicPr>
            <a:picLocks noChangeAspect="1" noChangeArrowheads="1"/>
          </p:cNvPicPr>
          <p:nvPr/>
        </p:nvPicPr>
        <p:blipFill>
          <a:blip r:embed="rId2" cstate="print"/>
          <a:srcRect/>
          <a:stretch>
            <a:fillRect/>
          </a:stretch>
        </p:blipFill>
        <p:spPr bwMode="auto">
          <a:xfrm>
            <a:off x="397305" y="404664"/>
            <a:ext cx="2615855" cy="2664296"/>
          </a:xfrm>
          <a:prstGeom prst="rect">
            <a:avLst/>
          </a:prstGeom>
          <a:noFill/>
          <a:ln w="9525">
            <a:noFill/>
            <a:miter lim="800000"/>
            <a:headEnd/>
            <a:tailEnd/>
          </a:ln>
        </p:spPr>
      </p:pic>
      <p:pic>
        <p:nvPicPr>
          <p:cNvPr id="1027" name="Picture 3" descr="ваза хуснуллин"/>
          <p:cNvPicPr>
            <a:picLocks noChangeAspect="1" noChangeArrowheads="1"/>
          </p:cNvPicPr>
          <p:nvPr/>
        </p:nvPicPr>
        <p:blipFill>
          <a:blip r:embed="rId3" cstate="print"/>
          <a:srcRect/>
          <a:stretch>
            <a:fillRect/>
          </a:stretch>
        </p:blipFill>
        <p:spPr bwMode="auto">
          <a:xfrm>
            <a:off x="3203848" y="2395954"/>
            <a:ext cx="2592288" cy="4096302"/>
          </a:xfrm>
          <a:prstGeom prst="rect">
            <a:avLst/>
          </a:prstGeom>
          <a:noFill/>
          <a:ln w="9525">
            <a:noFill/>
            <a:miter lim="800000"/>
            <a:headEnd/>
            <a:tailEnd/>
          </a:ln>
        </p:spPr>
      </p:pic>
      <p:pic>
        <p:nvPicPr>
          <p:cNvPr id="1028" name="Picture 4" descr="ваза хуснуллин2"/>
          <p:cNvPicPr>
            <a:picLocks noChangeAspect="1" noChangeArrowheads="1"/>
          </p:cNvPicPr>
          <p:nvPr/>
        </p:nvPicPr>
        <p:blipFill>
          <a:blip r:embed="rId4" cstate="print"/>
          <a:srcRect/>
          <a:stretch>
            <a:fillRect/>
          </a:stretch>
        </p:blipFill>
        <p:spPr bwMode="auto">
          <a:xfrm>
            <a:off x="6228184" y="2420888"/>
            <a:ext cx="2376264" cy="403244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алтынчеч сагель"/>
          <p:cNvPicPr>
            <a:picLocks noChangeAspect="1" noChangeArrowheads="1"/>
          </p:cNvPicPr>
          <p:nvPr/>
        </p:nvPicPr>
        <p:blipFill>
          <a:blip r:embed="rId2" cstate="print"/>
          <a:srcRect/>
          <a:stretch>
            <a:fillRect/>
          </a:stretch>
        </p:blipFill>
        <p:spPr bwMode="auto">
          <a:xfrm>
            <a:off x="251520" y="332656"/>
            <a:ext cx="2751597" cy="3672408"/>
          </a:xfrm>
          <a:prstGeom prst="rect">
            <a:avLst/>
          </a:prstGeom>
          <a:noFill/>
          <a:ln w="9525">
            <a:noFill/>
            <a:miter lim="800000"/>
            <a:headEnd/>
            <a:tailEnd/>
          </a:ln>
        </p:spPr>
      </p:pic>
      <p:pic>
        <p:nvPicPr>
          <p:cNvPr id="2051" name="Picture 3" descr="су анасы аскаров"/>
          <p:cNvPicPr>
            <a:picLocks noChangeAspect="1" noChangeArrowheads="1"/>
          </p:cNvPicPr>
          <p:nvPr/>
        </p:nvPicPr>
        <p:blipFill>
          <a:blip r:embed="rId3" cstate="print"/>
          <a:srcRect/>
          <a:stretch>
            <a:fillRect/>
          </a:stretch>
        </p:blipFill>
        <p:spPr bwMode="auto">
          <a:xfrm flipH="1">
            <a:off x="4427984" y="260648"/>
            <a:ext cx="3443058" cy="2520280"/>
          </a:xfrm>
          <a:prstGeom prst="rect">
            <a:avLst/>
          </a:prstGeom>
          <a:noFill/>
          <a:ln w="9525">
            <a:noFill/>
            <a:miter lim="800000"/>
            <a:headEnd/>
            <a:tailEnd/>
          </a:ln>
        </p:spPr>
      </p:pic>
      <p:pic>
        <p:nvPicPr>
          <p:cNvPr id="2052" name="Picture 4" descr="су анасы бочкова"/>
          <p:cNvPicPr>
            <a:picLocks noChangeAspect="1" noChangeArrowheads="1"/>
          </p:cNvPicPr>
          <p:nvPr/>
        </p:nvPicPr>
        <p:blipFill>
          <a:blip r:embed="rId4" cstate="print"/>
          <a:srcRect/>
          <a:stretch>
            <a:fillRect/>
          </a:stretch>
        </p:blipFill>
        <p:spPr bwMode="auto">
          <a:xfrm>
            <a:off x="3275856" y="3068960"/>
            <a:ext cx="2533615" cy="3600400"/>
          </a:xfrm>
          <a:prstGeom prst="rect">
            <a:avLst/>
          </a:prstGeom>
          <a:noFill/>
          <a:ln w="9525">
            <a:noFill/>
            <a:miter lim="800000"/>
            <a:headEnd/>
            <a:tailEnd/>
          </a:ln>
        </p:spPr>
      </p:pic>
      <p:pic>
        <p:nvPicPr>
          <p:cNvPr id="2053" name="Picture 5" descr="шурале найденко"/>
          <p:cNvPicPr>
            <a:picLocks noChangeAspect="1" noChangeArrowheads="1"/>
          </p:cNvPicPr>
          <p:nvPr/>
        </p:nvPicPr>
        <p:blipFill>
          <a:blip r:embed="rId5" cstate="print"/>
          <a:srcRect/>
          <a:stretch>
            <a:fillRect/>
          </a:stretch>
        </p:blipFill>
        <p:spPr bwMode="auto">
          <a:xfrm>
            <a:off x="6393894" y="3068960"/>
            <a:ext cx="2515806" cy="3600399"/>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320040"/>
            <a:ext cx="6871664" cy="1164744"/>
          </a:xfrm>
        </p:spPr>
        <p:txBody>
          <a:bodyPr>
            <a:normAutofit/>
          </a:bodyPr>
          <a:lstStyle/>
          <a:p>
            <a:r>
              <a:rPr lang="ru-RU" dirty="0" smtClean="0">
                <a:solidFill>
                  <a:srgbClr val="00B050"/>
                </a:solidFill>
              </a:rPr>
              <a:t>Спасибо за внимание !</a:t>
            </a:r>
            <a:endParaRPr lang="ru-RU" dirty="0">
              <a:solidFill>
                <a:srgbClr val="00B050"/>
              </a:solidFill>
            </a:endParaRPr>
          </a:p>
        </p:txBody>
      </p:sp>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339752" y="1988840"/>
            <a:ext cx="6408712" cy="45174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7447728" cy="4104456"/>
          </a:xfrm>
        </p:spPr>
        <p:txBody>
          <a:bodyPr>
            <a:normAutofit/>
          </a:bodyPr>
          <a:lstStyle/>
          <a:p>
            <a:r>
              <a:rPr lang="ru-RU" sz="2400" dirty="0" smtClean="0">
                <a:solidFill>
                  <a:schemeClr val="bg2">
                    <a:lumMod val="25000"/>
                  </a:schemeClr>
                </a:solidFill>
              </a:rPr>
              <a:t>Актуальность проекта</a:t>
            </a:r>
            <a:br>
              <a:rPr lang="ru-RU" sz="2400" dirty="0" smtClean="0">
                <a:solidFill>
                  <a:schemeClr val="bg2">
                    <a:lumMod val="25000"/>
                  </a:schemeClr>
                </a:solidFill>
              </a:rPr>
            </a:br>
            <a:r>
              <a:rPr lang="ru-RU" sz="2400" b="0" dirty="0" smtClean="0">
                <a:solidFill>
                  <a:schemeClr val="bg2">
                    <a:lumMod val="25000"/>
                  </a:schemeClr>
                </a:solidFill>
              </a:rPr>
              <a:t/>
            </a:r>
            <a:br>
              <a:rPr lang="ru-RU" sz="2400" b="0" dirty="0" smtClean="0">
                <a:solidFill>
                  <a:schemeClr val="bg2">
                    <a:lumMod val="25000"/>
                  </a:schemeClr>
                </a:solidFill>
              </a:rPr>
            </a:br>
            <a:r>
              <a:rPr lang="ru-RU" sz="1600" b="0" dirty="0" smtClean="0">
                <a:solidFill>
                  <a:schemeClr val="bg2">
                    <a:lumMod val="25000"/>
                  </a:schemeClr>
                </a:solidFill>
              </a:rPr>
              <a:t>1. 2026 год в Татарстане объявлен годом Г.Тукая, известного татарского  писателя и поэта</a:t>
            </a:r>
            <a:br>
              <a:rPr lang="ru-RU" sz="1600" b="0" dirty="0" smtClean="0">
                <a:solidFill>
                  <a:schemeClr val="bg2">
                    <a:lumMod val="25000"/>
                  </a:schemeClr>
                </a:solidFill>
              </a:rPr>
            </a:br>
            <a:r>
              <a:rPr lang="ru-RU" sz="1600" b="0" dirty="0" smtClean="0">
                <a:solidFill>
                  <a:schemeClr val="bg2">
                    <a:lumMod val="25000"/>
                  </a:schemeClr>
                </a:solidFill>
              </a:rPr>
              <a:t/>
            </a:r>
            <a:br>
              <a:rPr lang="ru-RU" sz="1600" b="0" dirty="0" smtClean="0">
                <a:solidFill>
                  <a:schemeClr val="bg2">
                    <a:lumMod val="25000"/>
                  </a:schemeClr>
                </a:solidFill>
              </a:rPr>
            </a:br>
            <a:r>
              <a:rPr lang="ru-RU" sz="1600" b="0" dirty="0" smtClean="0">
                <a:solidFill>
                  <a:schemeClr val="bg2">
                    <a:lumMod val="25000"/>
                  </a:schemeClr>
                </a:solidFill>
              </a:rPr>
              <a:t>2. недостаточный уровень </a:t>
            </a:r>
            <a:r>
              <a:rPr lang="ru-RU" sz="1600" b="0" dirty="0" err="1" smtClean="0">
                <a:solidFill>
                  <a:schemeClr val="bg2">
                    <a:lumMod val="25000"/>
                  </a:schemeClr>
                </a:solidFill>
              </a:rPr>
              <a:t>сформированности</a:t>
            </a:r>
            <a:r>
              <a:rPr lang="ru-RU" sz="1600" b="0" dirty="0" smtClean="0">
                <a:solidFill>
                  <a:schemeClr val="bg2">
                    <a:lumMod val="25000"/>
                  </a:schemeClr>
                </a:solidFill>
              </a:rPr>
              <a:t> знаний о творчестве Г.Тукая  у детей младшего и среднего школьного возраста – </a:t>
            </a:r>
            <a:r>
              <a:rPr lang="ru-RU" sz="1200" b="0" dirty="0" smtClean="0">
                <a:solidFill>
                  <a:schemeClr val="bg2">
                    <a:lumMod val="25000"/>
                  </a:schemeClr>
                </a:solidFill>
              </a:rPr>
              <a:t>согласно опросу, около 15% детей не знакомы с творчеством Г.Тукая</a:t>
            </a:r>
            <a:r>
              <a:rPr lang="ru-RU" sz="1600" b="0" dirty="0" smtClean="0">
                <a:solidFill>
                  <a:schemeClr val="bg2">
                    <a:lumMod val="25000"/>
                  </a:schemeClr>
                </a:solidFill>
              </a:rPr>
              <a:t/>
            </a:r>
            <a:br>
              <a:rPr lang="ru-RU" sz="1600" b="0" dirty="0" smtClean="0">
                <a:solidFill>
                  <a:schemeClr val="bg2">
                    <a:lumMod val="25000"/>
                  </a:schemeClr>
                </a:solidFill>
              </a:rPr>
            </a:br>
            <a:r>
              <a:rPr lang="ru-RU" sz="1600" b="0" dirty="0" smtClean="0">
                <a:solidFill>
                  <a:schemeClr val="bg2">
                    <a:lumMod val="25000"/>
                  </a:schemeClr>
                </a:solidFill>
              </a:rPr>
              <a:t/>
            </a:r>
            <a:br>
              <a:rPr lang="ru-RU" sz="1600" b="0" dirty="0" smtClean="0">
                <a:solidFill>
                  <a:schemeClr val="bg2">
                    <a:lumMod val="25000"/>
                  </a:schemeClr>
                </a:solidFill>
              </a:rPr>
            </a:br>
            <a:r>
              <a:rPr lang="ru-RU" sz="1600" b="0" dirty="0" smtClean="0">
                <a:solidFill>
                  <a:schemeClr val="bg2">
                    <a:lumMod val="25000"/>
                  </a:schemeClr>
                </a:solidFill>
              </a:rPr>
              <a:t>3. низкая культура семейного отдыха с детьми дошкольного и среднего школьного возраста – </a:t>
            </a:r>
            <a:r>
              <a:rPr lang="ru-RU" sz="1200" b="0" dirty="0" smtClean="0">
                <a:solidFill>
                  <a:schemeClr val="bg2">
                    <a:lumMod val="25000"/>
                  </a:schemeClr>
                </a:solidFill>
              </a:rPr>
              <a:t>согласно опросам детей, родители предпочитают отдых в игровых центрах, кафе, зачастую игнорируя посещение театров, чтение книг и другие виды семейного досуга и  отдыха</a:t>
            </a:r>
            <a:br>
              <a:rPr lang="ru-RU" sz="1200" b="0" dirty="0" smtClean="0">
                <a:solidFill>
                  <a:schemeClr val="bg2">
                    <a:lumMod val="25000"/>
                  </a:schemeClr>
                </a:solidFill>
              </a:rPr>
            </a:br>
            <a:r>
              <a:rPr lang="ru-RU" sz="1200" b="0" dirty="0" smtClean="0">
                <a:solidFill>
                  <a:schemeClr val="bg2">
                    <a:lumMod val="25000"/>
                  </a:schemeClr>
                </a:solidFill>
              </a:rPr>
              <a:t/>
            </a:r>
            <a:br>
              <a:rPr lang="ru-RU" sz="1200" b="0" dirty="0" smtClean="0">
                <a:solidFill>
                  <a:schemeClr val="bg2">
                    <a:lumMod val="25000"/>
                  </a:schemeClr>
                </a:solidFill>
              </a:rPr>
            </a:br>
            <a:r>
              <a:rPr lang="ru-RU" sz="1600" b="0" dirty="0" smtClean="0">
                <a:solidFill>
                  <a:schemeClr val="bg2">
                    <a:lumMod val="25000"/>
                  </a:schemeClr>
                </a:solidFill>
              </a:rPr>
              <a:t/>
            </a:r>
            <a:br>
              <a:rPr lang="ru-RU" sz="1600" b="0" dirty="0" smtClean="0">
                <a:solidFill>
                  <a:schemeClr val="bg2">
                    <a:lumMod val="25000"/>
                  </a:schemeClr>
                </a:solidFill>
              </a:rPr>
            </a:br>
            <a:endParaRPr lang="ru-RU" sz="1600" dirty="0">
              <a:solidFill>
                <a:schemeClr val="bg2">
                  <a:lumMod val="25000"/>
                </a:schemeClr>
              </a:solidFill>
            </a:endParaRPr>
          </a:p>
        </p:txBody>
      </p:sp>
      <p:pic>
        <p:nvPicPr>
          <p:cNvPr id="3075" name="Picture 3" descr="пчела и оса шувалова"/>
          <p:cNvPicPr>
            <a:picLocks noChangeAspect="1" noChangeArrowheads="1"/>
          </p:cNvPicPr>
          <p:nvPr/>
        </p:nvPicPr>
        <p:blipFill>
          <a:blip r:embed="rId2" cstate="print"/>
          <a:srcRect/>
          <a:stretch>
            <a:fillRect/>
          </a:stretch>
        </p:blipFill>
        <p:spPr bwMode="auto">
          <a:xfrm>
            <a:off x="2123728" y="3933056"/>
            <a:ext cx="3719904" cy="270892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44824"/>
            <a:ext cx="7447728" cy="1368152"/>
          </a:xfrm>
        </p:spPr>
        <p:txBody>
          <a:bodyPr>
            <a:normAutofit fontScale="90000"/>
          </a:bodyPr>
          <a:lstStyle/>
          <a:p>
            <a:r>
              <a:rPr lang="ru-RU" sz="2000" dirty="0" smtClean="0">
                <a:solidFill>
                  <a:schemeClr val="bg2">
                    <a:lumMod val="25000"/>
                  </a:schemeClr>
                </a:solidFill>
              </a:rPr>
              <a:t>-  </a:t>
            </a:r>
            <a:r>
              <a:rPr lang="ru-RU" sz="1600" dirty="0" smtClean="0">
                <a:solidFill>
                  <a:schemeClr val="bg2">
                    <a:lumMod val="25000"/>
                  </a:schemeClr>
                </a:solidFill>
              </a:rPr>
              <a:t>учащиеся объединений художественной направленности        МБУДО «ЦДОД «Заречье» г.Казани младшего и среднего школьного возраста</a:t>
            </a:r>
            <a:br>
              <a:rPr lang="ru-RU" sz="1600" dirty="0" smtClean="0">
                <a:solidFill>
                  <a:schemeClr val="bg2">
                    <a:lumMod val="25000"/>
                  </a:schemeClr>
                </a:solidFill>
              </a:rPr>
            </a:br>
            <a:r>
              <a:rPr lang="ru-RU" sz="1600" dirty="0" smtClean="0">
                <a:solidFill>
                  <a:schemeClr val="bg2">
                    <a:lumMod val="25000"/>
                  </a:schemeClr>
                </a:solidFill>
              </a:rPr>
              <a:t>     </a:t>
            </a:r>
            <a:br>
              <a:rPr lang="ru-RU" sz="1600" dirty="0" smtClean="0">
                <a:solidFill>
                  <a:schemeClr val="bg2">
                    <a:lumMod val="25000"/>
                  </a:schemeClr>
                </a:solidFill>
              </a:rPr>
            </a:br>
            <a:r>
              <a:rPr lang="ru-RU" sz="1600" dirty="0" smtClean="0">
                <a:solidFill>
                  <a:schemeClr val="bg2">
                    <a:lumMod val="25000"/>
                  </a:schemeClr>
                </a:solidFill>
              </a:rPr>
              <a:t>-   родители обучающихся</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endParaRPr lang="ru-RU" sz="2000" dirty="0">
              <a:solidFill>
                <a:schemeClr val="bg2">
                  <a:lumMod val="25000"/>
                </a:schemeClr>
              </a:solidFill>
            </a:endParaRPr>
          </a:p>
        </p:txBody>
      </p:sp>
      <p:sp>
        <p:nvSpPr>
          <p:cNvPr id="4" name="Прямоугольник 3"/>
          <p:cNvSpPr/>
          <p:nvPr/>
        </p:nvSpPr>
        <p:spPr>
          <a:xfrm>
            <a:off x="1547664" y="548680"/>
            <a:ext cx="4230216" cy="677108"/>
          </a:xfrm>
          <a:prstGeom prst="rect">
            <a:avLst/>
          </a:prstGeom>
        </p:spPr>
        <p:txBody>
          <a:bodyPr wrap="square">
            <a:spAutoFit/>
          </a:bodyPr>
          <a:lstStyle/>
          <a:p>
            <a:r>
              <a:rPr lang="ru-RU" sz="2000" b="1" cap="all" dirty="0">
                <a:ln w="500">
                  <a:solidFill>
                    <a:srgbClr val="007DEA">
                      <a:shade val="20000"/>
                      <a:satMod val="120000"/>
                    </a:srgbClr>
                  </a:solidFill>
                </a:ln>
                <a:solidFill>
                  <a:srgbClr val="D6ECFF">
                    <a:lumMod val="25000"/>
                  </a:srgbClr>
                </a:solidFill>
                <a:ea typeface="+mj-ea"/>
                <a:cs typeface="+mj-cs"/>
              </a:rPr>
              <a:t>Целевая аудитория </a:t>
            </a:r>
            <a:r>
              <a:rPr lang="ru-RU" sz="2000" b="1" cap="all" dirty="0" smtClean="0">
                <a:ln w="500">
                  <a:solidFill>
                    <a:srgbClr val="007DEA">
                      <a:shade val="20000"/>
                      <a:satMod val="120000"/>
                    </a:srgbClr>
                  </a:solidFill>
                </a:ln>
                <a:solidFill>
                  <a:srgbClr val="D6ECFF">
                    <a:lumMod val="25000"/>
                  </a:srgbClr>
                </a:solidFill>
                <a:ea typeface="+mj-ea"/>
                <a:cs typeface="+mj-cs"/>
              </a:rPr>
              <a:t>проекта</a:t>
            </a:r>
          </a:p>
          <a:p>
            <a:pPr>
              <a:buFont typeface="Arial" pitchFamily="34" charset="0"/>
              <a:buChar char="•"/>
            </a:pPr>
            <a:endParaRPr lang="ru-RU" dirty="0"/>
          </a:p>
        </p:txBody>
      </p:sp>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707904" y="2204864"/>
            <a:ext cx="5112568" cy="36224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7128792" cy="4104456"/>
          </a:xfrm>
        </p:spPr>
        <p:txBody>
          <a:bodyPr>
            <a:normAutofit fontScale="90000"/>
          </a:bodyPr>
          <a:lstStyle/>
          <a:p>
            <a:r>
              <a:rPr lang="ru-RU" sz="2000" dirty="0" smtClean="0">
                <a:solidFill>
                  <a:schemeClr val="bg2">
                    <a:lumMod val="25000"/>
                  </a:schemeClr>
                </a:solidFill>
              </a:rPr>
              <a:t>АКТУАЛЬНЫЕ УЧАСТНИКИ ПРОЕКТА</a:t>
            </a:r>
            <a:br>
              <a:rPr lang="ru-RU" sz="2000" dirty="0" smtClean="0">
                <a:solidFill>
                  <a:schemeClr val="bg2">
                    <a:lumMod val="25000"/>
                  </a:schemeClr>
                </a:solidFill>
              </a:rPr>
            </a:br>
            <a:r>
              <a:rPr lang="ru-RU" sz="2000" dirty="0" smtClean="0">
                <a:solidFill>
                  <a:schemeClr val="bg2">
                    <a:lumMod val="25000"/>
                  </a:schemeClr>
                </a:solidFill>
              </a:rPr>
              <a:t/>
            </a:r>
            <a:br>
              <a:rPr lang="ru-RU" sz="2000" dirty="0" smtClean="0">
                <a:solidFill>
                  <a:schemeClr val="bg2">
                    <a:lumMod val="25000"/>
                  </a:schemeClr>
                </a:solidFill>
              </a:rPr>
            </a:br>
            <a:r>
              <a:rPr lang="ru-RU" sz="2000" dirty="0" smtClean="0">
                <a:solidFill>
                  <a:schemeClr val="bg2">
                    <a:lumMod val="25000"/>
                  </a:schemeClr>
                </a:solidFill>
              </a:rPr>
              <a:t>- </a:t>
            </a:r>
            <a:r>
              <a:rPr lang="ru-RU" sz="1600" dirty="0" smtClean="0">
                <a:solidFill>
                  <a:schemeClr val="bg2">
                    <a:lumMod val="25000"/>
                  </a:schemeClr>
                </a:solidFill>
              </a:rPr>
              <a:t>ПЕДАГОГИЧЕСКИЙ КОЛЛЕКТИВ ХУДОЖЕСТВЕННОГО НАПРАВЛЕНИЯ </a:t>
            </a:r>
            <a:r>
              <a:rPr lang="ru-RU" sz="1600" dirty="0" err="1" smtClean="0">
                <a:solidFill>
                  <a:schemeClr val="bg2">
                    <a:lumMod val="25000"/>
                  </a:schemeClr>
                </a:solidFill>
              </a:rPr>
              <a:t>мбудо</a:t>
            </a:r>
            <a:r>
              <a:rPr lang="ru-RU" sz="1600" dirty="0" smtClean="0">
                <a:solidFill>
                  <a:schemeClr val="bg2">
                    <a:lumMod val="25000"/>
                  </a:schemeClr>
                </a:solidFill>
              </a:rPr>
              <a:t> «</a:t>
            </a:r>
            <a:r>
              <a:rPr lang="ru-RU" sz="1600" dirty="0" err="1" smtClean="0">
                <a:solidFill>
                  <a:schemeClr val="bg2">
                    <a:lumMod val="25000"/>
                  </a:schemeClr>
                </a:solidFill>
              </a:rPr>
              <a:t>цдод</a:t>
            </a:r>
            <a:r>
              <a:rPr lang="ru-RU" sz="1600" dirty="0" smtClean="0">
                <a:solidFill>
                  <a:schemeClr val="bg2">
                    <a:lumMod val="25000"/>
                  </a:schemeClr>
                </a:solidFill>
              </a:rPr>
              <a:t> «Заречье» Кировского района города Казани</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администрация МБУДО «ЦДОД «Заречье»</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театральный коллектив «ЦДОД «Заречье»</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администрация Кировского и московского районов</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театр кукол «</a:t>
            </a:r>
            <a:r>
              <a:rPr lang="ru-RU" sz="1600" dirty="0" err="1" smtClean="0">
                <a:solidFill>
                  <a:schemeClr val="bg2">
                    <a:lumMod val="25000"/>
                  </a:schemeClr>
                </a:solidFill>
              </a:rPr>
              <a:t>Экият</a:t>
            </a:r>
            <a:r>
              <a:rPr lang="ru-RU" sz="1600" dirty="0" smtClean="0">
                <a:solidFill>
                  <a:schemeClr val="bg2">
                    <a:lumMod val="25000"/>
                  </a:schemeClr>
                </a:solidFill>
              </a:rPr>
              <a:t>»</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Театр юного зрителя</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Татарский Государственный театр оперы и балета им. </a:t>
            </a:r>
            <a:r>
              <a:rPr lang="ru-RU" sz="1600" dirty="0" err="1" smtClean="0">
                <a:solidFill>
                  <a:schemeClr val="bg2">
                    <a:lumMod val="25000"/>
                  </a:schemeClr>
                </a:solidFill>
              </a:rPr>
              <a:t>М.Джалиля</a:t>
            </a:r>
            <a:r>
              <a:rPr lang="ru-RU" sz="1600" dirty="0" smtClean="0">
                <a:solidFill>
                  <a:schemeClr val="bg2">
                    <a:lumMod val="25000"/>
                  </a:schemeClr>
                </a:solidFill>
              </a:rPr>
              <a:t/>
            </a:r>
            <a:br>
              <a:rPr lang="ru-RU" sz="1600" dirty="0" smtClean="0">
                <a:solidFill>
                  <a:schemeClr val="bg2">
                    <a:lumMod val="25000"/>
                  </a:schemeClr>
                </a:solidFill>
              </a:rPr>
            </a:br>
            <a:endParaRPr lang="ru-RU" sz="2000" dirty="0">
              <a:solidFill>
                <a:schemeClr val="bg2">
                  <a:lumMod val="2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20040"/>
            <a:ext cx="7231704" cy="3685024"/>
          </a:xfrm>
        </p:spPr>
        <p:txBody>
          <a:bodyPr>
            <a:noAutofit/>
          </a:bodyPr>
          <a:lstStyle/>
          <a:p>
            <a:r>
              <a:rPr lang="ru-RU" sz="2000" dirty="0" smtClean="0">
                <a:solidFill>
                  <a:schemeClr val="bg2">
                    <a:lumMod val="25000"/>
                  </a:schemeClr>
                </a:solidFill>
              </a:rPr>
              <a:t>Цель и </a:t>
            </a:r>
            <a:r>
              <a:rPr lang="ru-RU" sz="2000" dirty="0" err="1" smtClean="0">
                <a:solidFill>
                  <a:schemeClr val="bg2">
                    <a:lumMod val="25000"/>
                  </a:schemeClr>
                </a:solidFill>
              </a:rPr>
              <a:t>задачИ</a:t>
            </a:r>
            <a:r>
              <a:rPr lang="ru-RU" sz="2000" dirty="0" smtClean="0">
                <a:solidFill>
                  <a:schemeClr val="bg2">
                    <a:lumMod val="25000"/>
                  </a:schemeClr>
                </a:solidFill>
              </a:rPr>
              <a:t> ПРОЕКТА</a:t>
            </a:r>
            <a:br>
              <a:rPr lang="ru-RU" sz="2000" dirty="0" smtClean="0">
                <a:solidFill>
                  <a:schemeClr val="bg2">
                    <a:lumMod val="25000"/>
                  </a:schemeClr>
                </a:solidFill>
              </a:rPr>
            </a:br>
            <a:r>
              <a:rPr lang="ru-RU" sz="2000" dirty="0" smtClean="0">
                <a:solidFill>
                  <a:schemeClr val="bg2">
                    <a:lumMod val="25000"/>
                  </a:schemeClr>
                </a:solidFill>
              </a:rPr>
              <a:t/>
            </a:r>
            <a:br>
              <a:rPr lang="ru-RU" sz="2000" dirty="0" smtClean="0">
                <a:solidFill>
                  <a:schemeClr val="bg2">
                    <a:lumMod val="25000"/>
                  </a:schemeClr>
                </a:solidFill>
              </a:rPr>
            </a:br>
            <a:r>
              <a:rPr lang="ru-RU" sz="1600" dirty="0" smtClean="0">
                <a:solidFill>
                  <a:schemeClr val="bg2">
                    <a:lumMod val="25000"/>
                  </a:schemeClr>
                </a:solidFill>
              </a:rPr>
              <a:t> формирование устойчивого интереса детей младшего и среднего школьного возраста к творчеству г.Тукая посредством приобщения к художественному творчеству</a:t>
            </a:r>
            <a:r>
              <a:rPr lang="ru-RU" sz="2000" dirty="0" smtClean="0">
                <a:solidFill>
                  <a:schemeClr val="bg2">
                    <a:lumMod val="25000"/>
                  </a:schemeClr>
                </a:solidFill>
              </a:rPr>
              <a:t/>
            </a:r>
            <a:br>
              <a:rPr lang="ru-RU" sz="2000" dirty="0" smtClean="0">
                <a:solidFill>
                  <a:schemeClr val="bg2">
                    <a:lumMod val="25000"/>
                  </a:schemeClr>
                </a:solidFill>
              </a:rPr>
            </a:br>
            <a:r>
              <a:rPr lang="ru-RU" sz="2000" dirty="0" smtClean="0">
                <a:solidFill>
                  <a:schemeClr val="bg2">
                    <a:lumMod val="25000"/>
                  </a:schemeClr>
                </a:solidFill>
              </a:rPr>
              <a:t/>
            </a:r>
            <a:br>
              <a:rPr lang="ru-RU" sz="2000" dirty="0" smtClean="0">
                <a:solidFill>
                  <a:schemeClr val="bg2">
                    <a:lumMod val="25000"/>
                  </a:schemeClr>
                </a:solidFill>
              </a:rPr>
            </a:br>
            <a:r>
              <a:rPr lang="ru-RU" sz="1200" dirty="0" smtClean="0">
                <a:solidFill>
                  <a:schemeClr val="bg2">
                    <a:lumMod val="25000"/>
                  </a:schemeClr>
                </a:solidFill>
              </a:rPr>
              <a:t>- познакомить детей с литературными произведениями г.Тукая  и театральными постановками по их мотивам</a:t>
            </a:r>
            <a:br>
              <a:rPr lang="ru-RU" sz="1200" dirty="0" smtClean="0">
                <a:solidFill>
                  <a:schemeClr val="bg2">
                    <a:lumMod val="25000"/>
                  </a:schemeClr>
                </a:solidFill>
              </a:rPr>
            </a:br>
            <a:r>
              <a:rPr lang="ru-RU" sz="1200" dirty="0" smtClean="0">
                <a:solidFill>
                  <a:schemeClr val="bg2">
                    <a:lumMod val="25000"/>
                  </a:schemeClr>
                </a:solidFill>
              </a:rPr>
              <a:t/>
            </a:r>
            <a:br>
              <a:rPr lang="ru-RU" sz="1200" dirty="0" smtClean="0">
                <a:solidFill>
                  <a:schemeClr val="bg2">
                    <a:lumMod val="25000"/>
                  </a:schemeClr>
                </a:solidFill>
              </a:rPr>
            </a:br>
            <a:r>
              <a:rPr lang="ru-RU" sz="1200" dirty="0" smtClean="0">
                <a:solidFill>
                  <a:schemeClr val="bg2">
                    <a:lumMod val="25000"/>
                  </a:schemeClr>
                </a:solidFill>
              </a:rPr>
              <a:t>- формировать культуру семейного досуга, приобщать к семейному просмотру  театральных, музыкальных  постановок, семейному чтению, художественному творчеству</a:t>
            </a:r>
            <a:br>
              <a:rPr lang="ru-RU" sz="1200" dirty="0" smtClean="0">
                <a:solidFill>
                  <a:schemeClr val="bg2">
                    <a:lumMod val="25000"/>
                  </a:schemeClr>
                </a:solidFill>
              </a:rPr>
            </a:br>
            <a:r>
              <a:rPr lang="ru-RU" sz="1200" dirty="0" smtClean="0">
                <a:solidFill>
                  <a:schemeClr val="bg2">
                    <a:lumMod val="25000"/>
                  </a:schemeClr>
                </a:solidFill>
              </a:rPr>
              <a:t/>
            </a:r>
            <a:br>
              <a:rPr lang="ru-RU" sz="1200" dirty="0" smtClean="0">
                <a:solidFill>
                  <a:schemeClr val="bg2">
                    <a:lumMod val="25000"/>
                  </a:schemeClr>
                </a:solidFill>
              </a:rPr>
            </a:br>
            <a:r>
              <a:rPr lang="ru-RU" sz="1200" dirty="0" smtClean="0">
                <a:solidFill>
                  <a:schemeClr val="bg2">
                    <a:lumMod val="25000"/>
                  </a:schemeClr>
                </a:solidFill>
              </a:rPr>
              <a:t>- воспитывать патриотизм, национальное самосознание  учащихся</a:t>
            </a:r>
            <a:br>
              <a:rPr lang="ru-RU" sz="1200" dirty="0" smtClean="0">
                <a:solidFill>
                  <a:schemeClr val="bg2">
                    <a:lumMod val="25000"/>
                  </a:schemeClr>
                </a:solidFill>
              </a:rPr>
            </a:br>
            <a:r>
              <a:rPr lang="ru-RU" sz="1200" dirty="0" smtClean="0">
                <a:solidFill>
                  <a:schemeClr val="bg2">
                    <a:lumMod val="25000"/>
                  </a:schemeClr>
                </a:solidFill>
              </a:rPr>
              <a:t/>
            </a:r>
            <a:br>
              <a:rPr lang="ru-RU" sz="1200" dirty="0" smtClean="0">
                <a:solidFill>
                  <a:schemeClr val="bg2">
                    <a:lumMod val="25000"/>
                  </a:schemeClr>
                </a:solidFill>
              </a:rPr>
            </a:br>
            <a:r>
              <a:rPr lang="ru-RU" sz="1200" dirty="0" smtClean="0">
                <a:solidFill>
                  <a:schemeClr val="bg2">
                    <a:lumMod val="25000"/>
                  </a:schemeClr>
                </a:solidFill>
              </a:rPr>
              <a:t>- формировать интерес к творчеству известных людей родного края</a:t>
            </a:r>
            <a:br>
              <a:rPr lang="ru-RU" sz="1200" dirty="0" smtClean="0">
                <a:solidFill>
                  <a:schemeClr val="bg2">
                    <a:lumMod val="25000"/>
                  </a:schemeClr>
                </a:solidFill>
              </a:rPr>
            </a:br>
            <a:endParaRPr lang="ru-RU" sz="1200" dirty="0"/>
          </a:p>
        </p:txBody>
      </p:sp>
      <p:pic>
        <p:nvPicPr>
          <p:cNvPr id="5122" name="Picture 2" descr="уралева"/>
          <p:cNvPicPr>
            <a:picLocks noChangeAspect="1" noChangeArrowheads="1"/>
          </p:cNvPicPr>
          <p:nvPr/>
        </p:nvPicPr>
        <p:blipFill>
          <a:blip r:embed="rId2" cstate="print"/>
          <a:srcRect/>
          <a:stretch>
            <a:fillRect/>
          </a:stretch>
        </p:blipFill>
        <p:spPr bwMode="auto">
          <a:xfrm>
            <a:off x="2555776" y="4006647"/>
            <a:ext cx="2528317" cy="258388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20040"/>
            <a:ext cx="7375720" cy="6277312"/>
          </a:xfrm>
        </p:spPr>
        <p:txBody>
          <a:bodyPr>
            <a:normAutofit fontScale="90000"/>
          </a:bodyPr>
          <a:lstStyle/>
          <a:p>
            <a:r>
              <a:rPr lang="ru-RU" sz="2000" dirty="0" smtClean="0">
                <a:solidFill>
                  <a:schemeClr val="bg2">
                    <a:lumMod val="25000"/>
                  </a:schemeClr>
                </a:solidFill>
              </a:rPr>
              <a:t>Этапы реализации ПРОЕКТА</a:t>
            </a:r>
            <a:br>
              <a:rPr lang="ru-RU" sz="2000" dirty="0" smtClean="0">
                <a:solidFill>
                  <a:schemeClr val="bg2">
                    <a:lumMod val="25000"/>
                  </a:schemeClr>
                </a:solidFill>
              </a:rPr>
            </a:br>
            <a:r>
              <a:rPr lang="ru-RU" sz="2000" dirty="0" smtClean="0">
                <a:solidFill>
                  <a:schemeClr val="bg2">
                    <a:lumMod val="25000"/>
                  </a:schemeClr>
                </a:solidFill>
              </a:rPr>
              <a:t/>
            </a:r>
            <a:br>
              <a:rPr lang="ru-RU" sz="2000" dirty="0" smtClean="0">
                <a:solidFill>
                  <a:schemeClr val="bg2">
                    <a:lumMod val="25000"/>
                  </a:schemeClr>
                </a:solidFill>
              </a:rPr>
            </a:br>
            <a:r>
              <a:rPr lang="ru-RU" sz="1600" b="0" dirty="0" smtClean="0">
                <a:solidFill>
                  <a:schemeClr val="bg2">
                    <a:lumMod val="25000"/>
                  </a:schemeClr>
                </a:solidFill>
              </a:rPr>
              <a:t>1.подготовительный этап. </a:t>
            </a:r>
            <a:br>
              <a:rPr lang="ru-RU" sz="1600" b="0" dirty="0" smtClean="0">
                <a:solidFill>
                  <a:schemeClr val="bg2">
                    <a:lumMod val="25000"/>
                  </a:schemeClr>
                </a:solidFill>
              </a:rPr>
            </a:br>
            <a:r>
              <a:rPr lang="ru-RU" sz="1600" b="0" dirty="0" smtClean="0">
                <a:solidFill>
                  <a:schemeClr val="bg2">
                    <a:lumMod val="25000"/>
                  </a:schemeClr>
                </a:solidFill>
              </a:rPr>
              <a:t/>
            </a:r>
            <a:br>
              <a:rPr lang="ru-RU" sz="1600" b="0" dirty="0" smtClean="0">
                <a:solidFill>
                  <a:schemeClr val="bg2">
                    <a:lumMod val="25000"/>
                  </a:schemeClr>
                </a:solidFill>
              </a:rPr>
            </a:br>
            <a:r>
              <a:rPr lang="ru-RU" sz="1600" b="0" dirty="0" smtClean="0">
                <a:solidFill>
                  <a:schemeClr val="bg2">
                    <a:lumMod val="25000"/>
                  </a:schemeClr>
                </a:solidFill>
              </a:rPr>
              <a:t>21 марта – 30 апреля 2026 года</a:t>
            </a:r>
            <a:br>
              <a:rPr lang="ru-RU" sz="1600" b="0" dirty="0" smtClean="0">
                <a:solidFill>
                  <a:schemeClr val="bg2">
                    <a:lumMod val="25000"/>
                  </a:schemeClr>
                </a:solidFill>
              </a:rPr>
            </a:br>
            <a:r>
              <a:rPr lang="ru-RU" sz="1600" b="0" dirty="0" smtClean="0">
                <a:solidFill>
                  <a:schemeClr val="bg2">
                    <a:lumMod val="25000"/>
                  </a:schemeClr>
                </a:solidFill>
              </a:rPr>
              <a:t>Знакомство учащихся с творчеством Г.Тукая: чтение произведений, рассматривание иллюстраций, обсуждение прочитанного. </a:t>
            </a:r>
            <a:br>
              <a:rPr lang="ru-RU" sz="1600" b="0" dirty="0" smtClean="0">
                <a:solidFill>
                  <a:schemeClr val="bg2">
                    <a:lumMod val="25000"/>
                  </a:schemeClr>
                </a:solidFill>
              </a:rPr>
            </a:br>
            <a:r>
              <a:rPr lang="ru-RU" sz="1600" b="0" dirty="0" smtClean="0">
                <a:solidFill>
                  <a:schemeClr val="bg2">
                    <a:lumMod val="25000"/>
                  </a:schemeClr>
                </a:solidFill>
              </a:rPr>
              <a:t>Семейный Просмотр театральных постановок : «Су </a:t>
            </a:r>
            <a:r>
              <a:rPr lang="ru-RU" sz="1600" b="0" dirty="0" err="1" smtClean="0">
                <a:solidFill>
                  <a:schemeClr val="bg2">
                    <a:lumMod val="25000"/>
                  </a:schemeClr>
                </a:solidFill>
              </a:rPr>
              <a:t>анасы</a:t>
            </a:r>
            <a:r>
              <a:rPr lang="ru-RU" sz="1600" b="0" dirty="0" smtClean="0">
                <a:solidFill>
                  <a:schemeClr val="bg2">
                    <a:lumMod val="25000"/>
                  </a:schemeClr>
                </a:solidFill>
              </a:rPr>
              <a:t>» , «</a:t>
            </a:r>
            <a:r>
              <a:rPr lang="ru-RU" sz="1600" b="0" dirty="0" err="1" smtClean="0">
                <a:solidFill>
                  <a:schemeClr val="bg2">
                    <a:lumMod val="25000"/>
                  </a:schemeClr>
                </a:solidFill>
              </a:rPr>
              <a:t>Шурале</a:t>
            </a:r>
            <a:r>
              <a:rPr lang="ru-RU" sz="1600" b="0" dirty="0" smtClean="0">
                <a:solidFill>
                  <a:schemeClr val="bg2">
                    <a:lumMod val="25000"/>
                  </a:schemeClr>
                </a:solidFill>
              </a:rPr>
              <a:t>» в театре кукол «</a:t>
            </a:r>
            <a:r>
              <a:rPr lang="ru-RU" sz="1600" b="0" dirty="0" err="1" smtClean="0">
                <a:solidFill>
                  <a:schemeClr val="bg2">
                    <a:lumMod val="25000"/>
                  </a:schemeClr>
                </a:solidFill>
              </a:rPr>
              <a:t>Экият</a:t>
            </a:r>
            <a:r>
              <a:rPr lang="ru-RU" sz="1600" b="0" dirty="0" smtClean="0">
                <a:solidFill>
                  <a:schemeClr val="bg2">
                    <a:lumMod val="25000"/>
                  </a:schemeClr>
                </a:solidFill>
              </a:rPr>
              <a:t>», «Книга силы» в театре юного зрителя, «</a:t>
            </a:r>
            <a:r>
              <a:rPr lang="ru-RU" sz="1600" b="0" dirty="0" err="1" smtClean="0">
                <a:solidFill>
                  <a:schemeClr val="bg2">
                    <a:lumMod val="25000"/>
                  </a:schemeClr>
                </a:solidFill>
              </a:rPr>
              <a:t>Шурале</a:t>
            </a:r>
            <a:r>
              <a:rPr lang="ru-RU" sz="1600" b="0" dirty="0" smtClean="0">
                <a:solidFill>
                  <a:schemeClr val="bg2">
                    <a:lumMod val="25000"/>
                  </a:schemeClr>
                </a:solidFill>
              </a:rPr>
              <a:t>» в </a:t>
            </a:r>
            <a:r>
              <a:rPr lang="ru-RU" sz="1600" b="0" dirty="0" err="1" smtClean="0">
                <a:solidFill>
                  <a:schemeClr val="bg2">
                    <a:lumMod val="25000"/>
                  </a:schemeClr>
                </a:solidFill>
              </a:rPr>
              <a:t>ТГАТОиБ</a:t>
            </a:r>
            <a:r>
              <a:rPr lang="ru-RU" sz="1600" b="0" dirty="0" smtClean="0">
                <a:solidFill>
                  <a:schemeClr val="bg2">
                    <a:lumMod val="25000"/>
                  </a:schemeClr>
                </a:solidFill>
              </a:rPr>
              <a:t>  </a:t>
            </a:r>
            <a:r>
              <a:rPr lang="ru-RU" sz="1600" b="0" dirty="0" err="1" smtClean="0">
                <a:solidFill>
                  <a:schemeClr val="bg2">
                    <a:lumMod val="25000"/>
                  </a:schemeClr>
                </a:solidFill>
              </a:rPr>
              <a:t>им.М.Джалиля</a:t>
            </a:r>
            <a:r>
              <a:rPr lang="ru-RU" sz="1600" b="0" dirty="0" smtClean="0">
                <a:solidFill>
                  <a:schemeClr val="bg2">
                    <a:lumMod val="25000"/>
                  </a:schemeClr>
                </a:solidFill>
              </a:rPr>
              <a:t/>
            </a:r>
            <a:br>
              <a:rPr lang="ru-RU" sz="1600" b="0" dirty="0" smtClean="0">
                <a:solidFill>
                  <a:schemeClr val="bg2">
                    <a:lumMod val="25000"/>
                  </a:schemeClr>
                </a:solidFill>
              </a:rPr>
            </a:br>
            <a:r>
              <a:rPr lang="ru-RU" sz="1600" b="0" dirty="0" smtClean="0">
                <a:solidFill>
                  <a:schemeClr val="bg2">
                    <a:lumMod val="25000"/>
                  </a:schemeClr>
                </a:solidFill>
              </a:rPr>
              <a:t/>
            </a:r>
            <a:br>
              <a:rPr lang="ru-RU" sz="1600" b="0" dirty="0" smtClean="0">
                <a:solidFill>
                  <a:schemeClr val="bg2">
                    <a:lumMod val="25000"/>
                  </a:schemeClr>
                </a:solidFill>
              </a:rPr>
            </a:br>
            <a:r>
              <a:rPr lang="ru-RU" sz="1600" b="0" dirty="0" smtClean="0">
                <a:solidFill>
                  <a:schemeClr val="bg2">
                    <a:lumMod val="25000"/>
                  </a:schemeClr>
                </a:solidFill>
              </a:rPr>
              <a:t>2.основной этап.</a:t>
            </a:r>
            <a:br>
              <a:rPr lang="ru-RU" sz="1600" b="0" dirty="0" smtClean="0">
                <a:solidFill>
                  <a:schemeClr val="bg2">
                    <a:lumMod val="25000"/>
                  </a:schemeClr>
                </a:solidFill>
              </a:rPr>
            </a:br>
            <a:r>
              <a:rPr lang="ru-RU" sz="1600" b="0" dirty="0" smtClean="0">
                <a:solidFill>
                  <a:schemeClr val="bg2">
                    <a:lumMod val="25000"/>
                  </a:schemeClr>
                </a:solidFill>
              </a:rPr>
              <a:t>1-20 мая 2026 года</a:t>
            </a:r>
            <a:br>
              <a:rPr lang="ru-RU" sz="1600" b="0" dirty="0" smtClean="0">
                <a:solidFill>
                  <a:schemeClr val="bg2">
                    <a:lumMod val="25000"/>
                  </a:schemeClr>
                </a:solidFill>
              </a:rPr>
            </a:br>
            <a:r>
              <a:rPr lang="ru-RU" sz="1600" b="0" dirty="0" smtClean="0">
                <a:solidFill>
                  <a:schemeClr val="bg2">
                    <a:lumMod val="25000"/>
                  </a:schemeClr>
                </a:solidFill>
              </a:rPr>
              <a:t>создание творческих работ по мотивам произведений  и биографии писателя. </a:t>
            </a:r>
            <a:br>
              <a:rPr lang="ru-RU" sz="1600" b="0" dirty="0" smtClean="0">
                <a:solidFill>
                  <a:schemeClr val="bg2">
                    <a:lumMod val="25000"/>
                  </a:schemeClr>
                </a:solidFill>
              </a:rPr>
            </a:br>
            <a:r>
              <a:rPr lang="ru-RU" sz="1600" b="0" dirty="0" smtClean="0">
                <a:solidFill>
                  <a:schemeClr val="bg2">
                    <a:lumMod val="25000"/>
                  </a:schemeClr>
                </a:solidFill>
              </a:rPr>
              <a:t>Организация семейных творческих  занятий в рамках подготовки работ для выставки.</a:t>
            </a:r>
            <a:br>
              <a:rPr lang="ru-RU" sz="1600" b="0" dirty="0" smtClean="0">
                <a:solidFill>
                  <a:schemeClr val="bg2">
                    <a:lumMod val="25000"/>
                  </a:schemeClr>
                </a:solidFill>
              </a:rPr>
            </a:br>
            <a:r>
              <a:rPr lang="ru-RU" sz="1600" b="0" dirty="0" smtClean="0">
                <a:solidFill>
                  <a:schemeClr val="bg2">
                    <a:lumMod val="25000"/>
                  </a:schemeClr>
                </a:solidFill>
              </a:rPr>
              <a:t> </a:t>
            </a:r>
            <a:br>
              <a:rPr lang="ru-RU" sz="1600" b="0" dirty="0" smtClean="0">
                <a:solidFill>
                  <a:schemeClr val="bg2">
                    <a:lumMod val="25000"/>
                  </a:schemeClr>
                </a:solidFill>
              </a:rPr>
            </a:br>
            <a:r>
              <a:rPr lang="ru-RU" sz="1600" b="0" dirty="0" smtClean="0">
                <a:solidFill>
                  <a:schemeClr val="bg2">
                    <a:lumMod val="25000"/>
                  </a:schemeClr>
                </a:solidFill>
              </a:rPr>
              <a:t/>
            </a:r>
            <a:br>
              <a:rPr lang="ru-RU" sz="1600" b="0" dirty="0" smtClean="0">
                <a:solidFill>
                  <a:schemeClr val="bg2">
                    <a:lumMod val="25000"/>
                  </a:schemeClr>
                </a:solidFill>
              </a:rPr>
            </a:br>
            <a:r>
              <a:rPr lang="ru-RU" sz="1600" b="0" dirty="0" smtClean="0">
                <a:solidFill>
                  <a:schemeClr val="bg2">
                    <a:lumMod val="25000"/>
                  </a:schemeClr>
                </a:solidFill>
              </a:rPr>
              <a:t>3.заключительный этап </a:t>
            </a:r>
            <a:br>
              <a:rPr lang="ru-RU" sz="1600" b="0" dirty="0" smtClean="0">
                <a:solidFill>
                  <a:schemeClr val="bg2">
                    <a:lumMod val="25000"/>
                  </a:schemeClr>
                </a:solidFill>
              </a:rPr>
            </a:br>
            <a:r>
              <a:rPr lang="ru-RU" sz="1600" b="0" dirty="0" smtClean="0">
                <a:solidFill>
                  <a:schemeClr val="bg2">
                    <a:lumMod val="25000"/>
                  </a:schemeClr>
                </a:solidFill>
              </a:rPr>
              <a:t>21-31 мая 20206 года</a:t>
            </a:r>
            <a:br>
              <a:rPr lang="ru-RU" sz="1600" b="0" dirty="0" smtClean="0">
                <a:solidFill>
                  <a:schemeClr val="bg2">
                    <a:lumMod val="25000"/>
                  </a:schemeClr>
                </a:solidFill>
              </a:rPr>
            </a:br>
            <a:r>
              <a:rPr lang="ru-RU" sz="1600" b="0" dirty="0" smtClean="0">
                <a:solidFill>
                  <a:schemeClr val="bg2">
                    <a:lumMod val="25000"/>
                  </a:schemeClr>
                </a:solidFill>
              </a:rPr>
              <a:t>Организация выставки </a:t>
            </a:r>
            <a:r>
              <a:rPr lang="ru-RU" sz="1600" b="0" dirty="0" err="1" smtClean="0">
                <a:solidFill>
                  <a:schemeClr val="bg2">
                    <a:lumMod val="25000"/>
                  </a:schemeClr>
                </a:solidFill>
              </a:rPr>
              <a:t>детско</a:t>
            </a:r>
            <a:r>
              <a:rPr lang="ru-RU" sz="1600" b="0" dirty="0" smtClean="0">
                <a:solidFill>
                  <a:schemeClr val="bg2">
                    <a:lumMod val="25000"/>
                  </a:schemeClr>
                </a:solidFill>
              </a:rPr>
              <a:t> – семейного творчества «Тукай в наших сердцах»</a:t>
            </a:r>
            <a:br>
              <a:rPr lang="ru-RU" sz="1600" b="0" dirty="0" smtClean="0">
                <a:solidFill>
                  <a:schemeClr val="bg2">
                    <a:lumMod val="25000"/>
                  </a:schemeClr>
                </a:solidFill>
              </a:rPr>
            </a:br>
            <a:r>
              <a:rPr lang="ru-RU" sz="1600" b="0" dirty="0" err="1" smtClean="0">
                <a:solidFill>
                  <a:schemeClr val="bg2">
                    <a:lumMod val="25000"/>
                  </a:schemeClr>
                </a:solidFill>
              </a:rPr>
              <a:t>фотосессия</a:t>
            </a:r>
            <a:r>
              <a:rPr lang="ru-RU" sz="1600" b="0" dirty="0" smtClean="0">
                <a:solidFill>
                  <a:schemeClr val="bg2">
                    <a:lumMod val="25000"/>
                  </a:schemeClr>
                </a:solidFill>
              </a:rPr>
              <a:t> участников выставки</a:t>
            </a:r>
            <a:br>
              <a:rPr lang="ru-RU" sz="1600" b="0" dirty="0" smtClean="0">
                <a:solidFill>
                  <a:schemeClr val="bg2">
                    <a:lumMod val="25000"/>
                  </a:schemeClr>
                </a:solidFill>
              </a:rPr>
            </a:br>
            <a:r>
              <a:rPr lang="ru-RU" sz="1600" b="0" dirty="0" smtClean="0">
                <a:solidFill>
                  <a:schemeClr val="bg2">
                    <a:lumMod val="25000"/>
                  </a:schemeClr>
                </a:solidFill>
              </a:rPr>
              <a:t>подготовка благодарственных писем, дипломов. Подготовка материалов для сайта центра, администрации района</a:t>
            </a:r>
            <a:br>
              <a:rPr lang="ru-RU" sz="1600" b="0" dirty="0" smtClean="0">
                <a:solidFill>
                  <a:schemeClr val="bg2">
                    <a:lumMod val="25000"/>
                  </a:schemeClr>
                </a:solidFill>
              </a:rPr>
            </a:br>
            <a:r>
              <a:rPr lang="ru-RU" sz="1600" b="0" dirty="0" smtClean="0">
                <a:solidFill>
                  <a:schemeClr val="bg2">
                    <a:lumMod val="25000"/>
                  </a:schemeClr>
                </a:solidFill>
              </a:rPr>
              <a:t>анализ проделанной работы, опрос (для детей), анкетирование (для родителей).</a:t>
            </a:r>
            <a:br>
              <a:rPr lang="ru-RU" sz="1600" b="0" dirty="0" smtClean="0">
                <a:solidFill>
                  <a:schemeClr val="bg2">
                    <a:lumMod val="25000"/>
                  </a:schemeClr>
                </a:solidFill>
              </a:rPr>
            </a:br>
            <a:endParaRPr lang="ru-RU" sz="1600" b="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20040"/>
            <a:ext cx="7303712" cy="5701248"/>
          </a:xfrm>
        </p:spPr>
        <p:txBody>
          <a:bodyPr>
            <a:normAutofit/>
          </a:bodyPr>
          <a:lstStyle/>
          <a:p>
            <a:r>
              <a:rPr lang="ru-RU" sz="2400" dirty="0" smtClean="0">
                <a:solidFill>
                  <a:schemeClr val="bg2">
                    <a:lumMod val="25000"/>
                  </a:schemeClr>
                </a:solidFill>
              </a:rPr>
              <a:t>Необходимые ресурсы</a:t>
            </a:r>
            <a:br>
              <a:rPr lang="ru-RU" sz="2400" dirty="0" smtClean="0">
                <a:solidFill>
                  <a:schemeClr val="bg2">
                    <a:lumMod val="25000"/>
                  </a:schemeClr>
                </a:solidFill>
              </a:rPr>
            </a:br>
            <a:r>
              <a:rPr lang="ru-RU" sz="2400" dirty="0" smtClean="0">
                <a:solidFill>
                  <a:schemeClr val="bg2">
                    <a:lumMod val="25000"/>
                  </a:schemeClr>
                </a:solidFill>
              </a:rPr>
              <a:t> </a:t>
            </a:r>
            <a:br>
              <a:rPr lang="ru-RU" sz="2400" dirty="0" smtClean="0">
                <a:solidFill>
                  <a:schemeClr val="bg2">
                    <a:lumMod val="25000"/>
                  </a:schemeClr>
                </a:solidFill>
              </a:rPr>
            </a:br>
            <a:r>
              <a:rPr lang="ru-RU" sz="1600" dirty="0" smtClean="0">
                <a:solidFill>
                  <a:schemeClr val="bg2">
                    <a:lumMod val="25000"/>
                  </a:schemeClr>
                </a:solidFill>
              </a:rPr>
              <a:t>1.МТО</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площадки для проведения занятий , выставки (учебные кабинеты  ЦДОД «Заречье»)</a:t>
            </a:r>
            <a:br>
              <a:rPr lang="ru-RU" sz="1600" dirty="0" smtClean="0">
                <a:solidFill>
                  <a:schemeClr val="bg2">
                    <a:lumMod val="25000"/>
                  </a:schemeClr>
                </a:solidFill>
              </a:rPr>
            </a:br>
            <a:r>
              <a:rPr lang="ru-RU" sz="1600" dirty="0" smtClean="0">
                <a:solidFill>
                  <a:schemeClr val="bg2">
                    <a:lumMod val="25000"/>
                  </a:schemeClr>
                </a:solidFill>
              </a:rPr>
              <a:t> </a:t>
            </a:r>
            <a:br>
              <a:rPr lang="ru-RU" sz="1600" dirty="0" smtClean="0">
                <a:solidFill>
                  <a:schemeClr val="bg2">
                    <a:lumMod val="25000"/>
                  </a:schemeClr>
                </a:solidFill>
              </a:rPr>
            </a:br>
            <a:r>
              <a:rPr lang="ru-RU" sz="1600" dirty="0" smtClean="0">
                <a:solidFill>
                  <a:schemeClr val="bg2">
                    <a:lumMod val="25000"/>
                  </a:schemeClr>
                </a:solidFill>
              </a:rPr>
              <a:t>художественные материалы  для  создания творческих работ  (бумага форматов А3, А4, гуашь, акварель. Пастель. Фломастеры, </a:t>
            </a:r>
            <a:r>
              <a:rPr lang="ru-RU" sz="1600" dirty="0" err="1" smtClean="0">
                <a:solidFill>
                  <a:schemeClr val="bg2">
                    <a:lumMod val="25000"/>
                  </a:schemeClr>
                </a:solidFill>
              </a:rPr>
              <a:t>линеры</a:t>
            </a:r>
            <a:r>
              <a:rPr lang="ru-RU" sz="1600" dirty="0" smtClean="0">
                <a:solidFill>
                  <a:schemeClr val="bg2">
                    <a:lumMod val="25000"/>
                  </a:schemeClr>
                </a:solidFill>
              </a:rPr>
              <a:t>, цветные карандаши, текстиль, бросовый материал, клей, нити, Пряжа)</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материалы для  организации выставки (мольберты, рамы, текстиль)</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2. кадры</a:t>
            </a:r>
            <a:br>
              <a:rPr lang="ru-RU" sz="1600" dirty="0" smtClean="0">
                <a:solidFill>
                  <a:schemeClr val="bg2">
                    <a:lumMod val="25000"/>
                  </a:schemeClr>
                </a:solidFill>
              </a:rPr>
            </a:br>
            <a:r>
              <a:rPr lang="ru-RU" sz="1600" dirty="0" smtClean="0">
                <a:solidFill>
                  <a:schemeClr val="bg2">
                    <a:lumMod val="25000"/>
                  </a:schemeClr>
                </a:solidFill>
              </a:rPr>
              <a:t>профессиональный фотограф</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3. Финансы</a:t>
            </a:r>
            <a:br>
              <a:rPr lang="ru-RU" sz="1600" dirty="0" smtClean="0">
                <a:solidFill>
                  <a:schemeClr val="bg2">
                    <a:lumMod val="25000"/>
                  </a:schemeClr>
                </a:solidFill>
              </a:rPr>
            </a:br>
            <a:r>
              <a:rPr lang="ru-RU" sz="1600" dirty="0" smtClean="0">
                <a:solidFill>
                  <a:schemeClr val="bg2">
                    <a:lumMod val="25000"/>
                  </a:schemeClr>
                </a:solidFill>
              </a:rPr>
              <a:t>материалы для организации выставки</a:t>
            </a:r>
            <a:br>
              <a:rPr lang="ru-RU" sz="1600" dirty="0" smtClean="0">
                <a:solidFill>
                  <a:schemeClr val="bg2">
                    <a:lumMod val="25000"/>
                  </a:schemeClr>
                </a:solidFill>
              </a:rPr>
            </a:br>
            <a:r>
              <a:rPr lang="ru-RU" sz="1600" dirty="0" smtClean="0">
                <a:solidFill>
                  <a:schemeClr val="bg2">
                    <a:lumMod val="25000"/>
                  </a:schemeClr>
                </a:solidFill>
              </a:rPr>
              <a:t>(рамы ) – 600 </a:t>
            </a:r>
            <a:r>
              <a:rPr lang="ru-RU" sz="1600" dirty="0" err="1" smtClean="0">
                <a:solidFill>
                  <a:schemeClr val="bg2">
                    <a:lumMod val="25000"/>
                  </a:schemeClr>
                </a:solidFill>
              </a:rPr>
              <a:t>руб</a:t>
            </a:r>
            <a:r>
              <a:rPr lang="ru-RU" sz="1600" dirty="0" smtClean="0">
                <a:solidFill>
                  <a:schemeClr val="bg2">
                    <a:lumMod val="25000"/>
                  </a:schemeClr>
                </a:solidFill>
              </a:rPr>
              <a:t> </a:t>
            </a: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20040"/>
            <a:ext cx="7231704" cy="1452776"/>
          </a:xfrm>
        </p:spPr>
        <p:txBody>
          <a:bodyPr>
            <a:normAutofit/>
          </a:bodyPr>
          <a:lstStyle/>
          <a:p>
            <a:r>
              <a:rPr lang="ru-RU" sz="2400" dirty="0" smtClean="0">
                <a:solidFill>
                  <a:schemeClr val="bg2">
                    <a:lumMod val="25000"/>
                  </a:schemeClr>
                </a:solidFill>
              </a:rPr>
              <a:t>Возможные риски</a:t>
            </a:r>
            <a:br>
              <a:rPr lang="ru-RU" sz="2400" dirty="0" smtClean="0">
                <a:solidFill>
                  <a:schemeClr val="bg2">
                    <a:lumMod val="25000"/>
                  </a:schemeClr>
                </a:solidFill>
              </a:rPr>
            </a:br>
            <a:r>
              <a:rPr lang="ru-RU" sz="2400" dirty="0" smtClean="0">
                <a:solidFill>
                  <a:schemeClr val="bg2">
                    <a:lumMod val="25000"/>
                  </a:schemeClr>
                </a:solidFill>
              </a:rPr>
              <a:t/>
            </a:r>
            <a:br>
              <a:rPr lang="ru-RU" sz="2400" dirty="0" smtClean="0">
                <a:solidFill>
                  <a:schemeClr val="bg2">
                    <a:lumMod val="25000"/>
                  </a:schemeClr>
                </a:solidFill>
              </a:rPr>
            </a:br>
            <a:r>
              <a:rPr lang="ru-RU" sz="1600" b="0" dirty="0" smtClean="0">
                <a:solidFill>
                  <a:schemeClr val="bg2">
                    <a:lumMod val="25000"/>
                  </a:schemeClr>
                </a:solidFill>
              </a:rPr>
              <a:t>рисков реализации нет.</a:t>
            </a:r>
            <a:endParaRPr lang="ru-RU" sz="2400" dirty="0"/>
          </a:p>
        </p:txBody>
      </p:sp>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15816" y="2276872"/>
            <a:ext cx="5984640" cy="43298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20040"/>
            <a:ext cx="7231704" cy="4045064"/>
          </a:xfrm>
        </p:spPr>
        <p:txBody>
          <a:bodyPr>
            <a:normAutofit fontScale="90000"/>
          </a:bodyPr>
          <a:lstStyle/>
          <a:p>
            <a:r>
              <a:rPr lang="ru-RU" sz="2400" dirty="0" smtClean="0">
                <a:solidFill>
                  <a:schemeClr val="bg2">
                    <a:lumMod val="25000"/>
                  </a:schemeClr>
                </a:solidFill>
              </a:rPr>
              <a:t>Критерии эффективности проекта</a:t>
            </a:r>
            <a:br>
              <a:rPr lang="ru-RU" sz="2400" dirty="0" smtClean="0">
                <a:solidFill>
                  <a:schemeClr val="bg2">
                    <a:lumMod val="25000"/>
                  </a:schemeClr>
                </a:solidFill>
              </a:rPr>
            </a:br>
            <a:r>
              <a:rPr lang="ru-RU" sz="2400" dirty="0" smtClean="0">
                <a:solidFill>
                  <a:schemeClr val="bg2">
                    <a:lumMod val="25000"/>
                  </a:schemeClr>
                </a:solidFill>
              </a:rPr>
              <a:t/>
            </a:r>
            <a:br>
              <a:rPr lang="ru-RU" sz="2400" dirty="0" smtClean="0">
                <a:solidFill>
                  <a:schemeClr val="bg2">
                    <a:lumMod val="25000"/>
                  </a:schemeClr>
                </a:solidFill>
              </a:rPr>
            </a:br>
            <a:r>
              <a:rPr lang="ru-RU" sz="2400" dirty="0" smtClean="0">
                <a:solidFill>
                  <a:schemeClr val="bg2">
                    <a:lumMod val="25000"/>
                  </a:schemeClr>
                </a:solidFill>
              </a:rPr>
              <a:t>- </a:t>
            </a:r>
            <a:r>
              <a:rPr lang="ru-RU" sz="1600" dirty="0" smtClean="0">
                <a:solidFill>
                  <a:schemeClr val="bg2">
                    <a:lumMod val="25000"/>
                  </a:schemeClr>
                </a:solidFill>
              </a:rPr>
              <a:t>устойчивый интерес детей младшего и среднего школьного возраста к творчеству г.Тукая</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повышение культуры семейного досуга</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активная вовлеченность родителей  в  совместную  творческую деятельность </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повышение  уровня  патриотизма, национального самосознания</a:t>
            </a:r>
            <a:br>
              <a:rPr lang="ru-RU" sz="1600" dirty="0" smtClean="0">
                <a:solidFill>
                  <a:schemeClr val="bg2">
                    <a:lumMod val="25000"/>
                  </a:schemeClr>
                </a:solidFill>
              </a:rPr>
            </a:br>
            <a:r>
              <a:rPr lang="ru-RU" sz="1600" dirty="0" smtClean="0">
                <a:solidFill>
                  <a:schemeClr val="bg2">
                    <a:lumMod val="25000"/>
                  </a:schemeClr>
                </a:solidFill>
              </a:rPr>
              <a:t/>
            </a:r>
            <a:br>
              <a:rPr lang="ru-RU" sz="1600" dirty="0" smtClean="0">
                <a:solidFill>
                  <a:schemeClr val="bg2">
                    <a:lumMod val="25000"/>
                  </a:schemeClr>
                </a:solidFill>
              </a:rPr>
            </a:br>
            <a:r>
              <a:rPr lang="ru-RU" sz="1600" dirty="0" smtClean="0">
                <a:solidFill>
                  <a:schemeClr val="bg2">
                    <a:lumMod val="25000"/>
                  </a:schemeClr>
                </a:solidFill>
              </a:rPr>
              <a:t>- повышение интереса, уровня любознательности к творчеству известных людей родного края</a:t>
            </a:r>
            <a:br>
              <a:rPr lang="ru-RU" sz="1600" dirty="0" smtClean="0">
                <a:solidFill>
                  <a:schemeClr val="bg2">
                    <a:lumMod val="25000"/>
                  </a:schemeClr>
                </a:solidFill>
              </a:rPr>
            </a:br>
            <a:endParaRPr lang="ru-RU"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Другая 5">
      <a:dk1>
        <a:srgbClr val="138677"/>
      </a:dk1>
      <a:lt1>
        <a:srgbClr val="5FE7D5"/>
      </a:lt1>
      <a:dk2>
        <a:srgbClr val="007DEA"/>
      </a:dk2>
      <a:lt2>
        <a:srgbClr val="D6ECFF"/>
      </a:lt2>
      <a:accent1>
        <a:srgbClr val="7FD13B"/>
      </a:accent1>
      <a:accent2>
        <a:srgbClr val="007DEA"/>
      </a:accent2>
      <a:accent3>
        <a:srgbClr val="FEB80A"/>
      </a:accent3>
      <a:accent4>
        <a:srgbClr val="00ADDC"/>
      </a:accent4>
      <a:accent5>
        <a:srgbClr val="738AC8"/>
      </a:accent5>
      <a:accent6>
        <a:srgbClr val="1AB39F"/>
      </a:accent6>
      <a:hlink>
        <a:srgbClr val="EB8803"/>
      </a:hlink>
      <a:folHlink>
        <a:srgbClr val="5F7791"/>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325</TotalTime>
  <Words>86</Words>
  <Application>Microsoft Office PowerPoint</Application>
  <PresentationFormat>Экран (4:3)</PresentationFormat>
  <Paragraphs>19</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Изящная</vt:lpstr>
      <vt:lpstr>«Тукай в детских сердцах» ________________</vt:lpstr>
      <vt:lpstr>Актуальность проекта  1. 2026 год в Татарстане объявлен годом Г.Тукая, известного татарского  писателя и поэта  2. недостаточный уровень сформированности знаний о творчестве Г.Тукая  у детей младшего и среднего школьного возраста – согласно опросу, около 15% детей не знакомы с творчеством Г.Тукая  3. низкая культура семейного отдыха с детьми дошкольного и среднего школьного возраста – согласно опросам детей, родители предпочитают отдых в игровых центрах, кафе, зачастую игнорируя посещение театров, чтение книг и другие виды семейного досуга и  отдыха   </vt:lpstr>
      <vt:lpstr>-  учащиеся объединений художественной направленности        МБУДО «ЦДОД «Заречье» г.Казани младшего и среднего школьного возраста       -   родители обучающихся    </vt:lpstr>
      <vt:lpstr>АКТУАЛЬНЫЕ УЧАСТНИКИ ПРОЕКТА  - ПЕДАГОГИЧЕСКИЙ КОЛЛЕКТИВ ХУДОЖЕСТВЕННОГО НАПРАВЛЕНИЯ мбудо «цдод «Заречье» Кировского района города Казани  - администрация МБУДО «ЦДОД «Заречье»  - театральный коллектив «ЦДОД «Заречье»  - администрация Кировского и московского районов  - театр кукол «Экият»  - Театр юного зрителя  - Татарский Государственный театр оперы и балета им. М.Джалиля </vt:lpstr>
      <vt:lpstr>Цель и задачИ ПРОЕКТА   формирование устойчивого интереса детей младшего и среднего школьного возраста к творчеству г.Тукая посредством приобщения к художественному творчеству  - познакомить детей с литературными произведениями г.Тукая  и театральными постановками по их мотивам  - формировать культуру семейного досуга, приобщать к семейному просмотру  театральных, музыкальных  постановок, семейному чтению, художественному творчеству  - воспитывать патриотизм, национальное самосознание  учащихся  - формировать интерес к творчеству известных людей родного края </vt:lpstr>
      <vt:lpstr>Этапы реализации ПРОЕКТА  1.подготовительный этап.   21 марта – 30 апреля 2026 года Знакомство учащихся с творчеством Г.Тукая: чтение произведений, рассматривание иллюстраций, обсуждение прочитанного.  Семейный Просмотр театральных постановок : «Су анасы» , «Шурале» в театре кукол «Экият», «Книга силы» в театре юного зрителя, «Шурале» в ТГАТОиБ  им.М.Джалиля  2.основной этап. 1-20 мая 2026 года создание творческих работ по мотивам произведений  и биографии писателя.  Организация семейных творческих  занятий в рамках подготовки работ для выставки.    3.заключительный этап  21-31 мая 20206 года Организация выставки детско – семейного творчества «Тукай в наших сердцах» фотосессия участников выставки подготовка благодарственных писем, дипломов. Подготовка материалов для сайта центра, администрации района анализ проделанной работы, опрос (для детей), анкетирование (для родителей). </vt:lpstr>
      <vt:lpstr>Необходимые ресурсы   1.МТО  площадки для проведения занятий , выставки (учебные кабинеты  ЦДОД «Заречье»)   художественные материалы  для  создания творческих работ  (бумага форматов А3, А4, гуашь, акварель. Пастель. Фломастеры, линеры, цветные карандаши, текстиль, бросовый материал, клей, нити, Пряжа)  материалы для  организации выставки (мольберты, рамы, текстиль)  2. кадры профессиональный фотограф  3. Финансы материалы для организации выставки (рамы ) – 600 руб </vt:lpstr>
      <vt:lpstr>Возможные риски  рисков реализации нет.</vt:lpstr>
      <vt:lpstr>Критерии эффективности проекта  - устойчивый интерес детей младшего и среднего школьного возраста к творчеству г.Тукая  - повышение культуры семейного досуга  - активная вовлеченность родителей  в  совместную  творческую деятельность   - повышение  уровня  патриотизма, национального самосознания  - повышение интереса, уровня любознательности к творчеству известных людей родного края </vt:lpstr>
      <vt:lpstr>Запланированные результаты эффективности проекта</vt:lpstr>
      <vt:lpstr>Слайд 11</vt:lpstr>
      <vt:lpstr>Слайд 12</vt:lpstr>
      <vt:lpstr>Целевая аудитория</vt:lpstr>
      <vt:lpstr>Слайд 14</vt:lpstr>
      <vt:lpstr>Слайд 15</vt:lpstr>
      <vt:lpstr>Слайд 16</vt:lpstr>
      <vt:lpstr>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35</cp:revision>
  <dcterms:created xsi:type="dcterms:W3CDTF">2026-03-17T17:03:08Z</dcterms:created>
  <dcterms:modified xsi:type="dcterms:W3CDTF">2026-06-08T12:40:03Z</dcterms:modified>
</cp:coreProperties>
</file>